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0"/>
  </p:normalViewPr>
  <p:slideViewPr>
    <p:cSldViewPr snapToGrid="0" snapToObjects="1">
      <p:cViewPr varScale="1">
        <p:scale>
          <a:sx n="113" d="100"/>
          <a:sy n="113"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925D-180C-864B-8179-8F4BFBC7B3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F277A3-F46A-4A4E-9482-847A6CEB2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946E829-D4D5-5C4D-BACB-E502D4A84F27}"/>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59C9ECB5-EAD6-6F4D-9278-2ECA4DDCA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B041B-B4D6-8247-B422-2792AF9793F1}"/>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321599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62A1-F964-5145-8FAE-E86C95760C4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C7FF98-2EBE-BA48-B6FE-3FFB0361A35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299B53-9F74-C844-8CD7-09FE6990445D}"/>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4CA8020F-F43B-BA43-A819-469833C2F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708B4-D0CF-6C4E-84E3-E2079AD67CA7}"/>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213655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CE8B76-0A0F-CC48-92AE-70158E974A4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1B94AA-E815-A849-A7FC-F9A18FF1F8B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FC1EEC-926B-0447-AA28-2A22D6787702}"/>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5D86BC85-A708-9C4D-91C2-660B493C1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E3798-0D9E-554B-8213-D0E4AE4BF85E}"/>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36922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A4F3-E85E-974C-8D92-F74B5B741EC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2C54DD9-BD7F-0149-B90D-93936468A9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04B3-E152-664F-93BA-35F5EBA7C027}"/>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9229D5B0-E1E0-D04D-ADDA-D3F4256D8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0184E-0A64-3A44-A217-D4AB1CF530C7}"/>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79044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9272-C3FE-0546-ACC0-17715D57054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FC328-F48C-ED47-B41B-225E6A8BF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266F025-6D8B-364D-A9C7-19C75B8E1EBE}"/>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906F24BE-C470-9B4D-B04B-FC4A176BF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925A9-275E-6546-93FC-26E2CB45C01E}"/>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382880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8ACA6-EEAB-4E47-AD00-F61CAB7F75D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05301DA-0B17-C047-9DAC-BCB3F886BBA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672695-CB87-E848-93DF-224BB38CEDB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46F21CB-5635-2B4E-ADED-3F1252DD8D71}"/>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6" name="Footer Placeholder 5">
            <a:extLst>
              <a:ext uri="{FF2B5EF4-FFF2-40B4-BE49-F238E27FC236}">
                <a16:creationId xmlns:a16="http://schemas.microsoft.com/office/drawing/2014/main" id="{0EF8B40C-1AE4-5849-A8AA-1647C2029C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C2E58-CDA9-FC40-AF17-15A58CC39D20}"/>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1467759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44F7C-59C9-234A-941E-9EEB16AED0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69CF6E-740C-E64A-90F6-25BF590448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70C01C8-AFB3-7646-9122-70537E5DBDC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EB54D3-9C4A-A147-B0BA-B6E1F104BF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86A614-C958-354D-95A2-F7312B16420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86F8F8D-1BEC-CA40-A3BC-F516F44481D2}"/>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8" name="Footer Placeholder 7">
            <a:extLst>
              <a:ext uri="{FF2B5EF4-FFF2-40B4-BE49-F238E27FC236}">
                <a16:creationId xmlns:a16="http://schemas.microsoft.com/office/drawing/2014/main" id="{4E1EB0E8-C4D2-E344-B937-E0DEA8D5C1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D270C-8EF7-734D-A66D-FD7C07AAB41D}"/>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208238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BED9-4597-E54C-A70F-A9B3E88C207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DF2C442-BAD0-9C40-B18F-0F506FC7C460}"/>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4" name="Footer Placeholder 3">
            <a:extLst>
              <a:ext uri="{FF2B5EF4-FFF2-40B4-BE49-F238E27FC236}">
                <a16:creationId xmlns:a16="http://schemas.microsoft.com/office/drawing/2014/main" id="{ADA68F13-B0F9-4146-85B8-517F63C538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1AE9B9-86F3-B846-838B-384E192D6C8B}"/>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401952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4E261-1174-1F4E-9811-94B0109A3E42}"/>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3" name="Footer Placeholder 2">
            <a:extLst>
              <a:ext uri="{FF2B5EF4-FFF2-40B4-BE49-F238E27FC236}">
                <a16:creationId xmlns:a16="http://schemas.microsoft.com/office/drawing/2014/main" id="{813B3C0E-17FA-3D4F-AB41-CE2DB1EB4A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6688C2-3D10-BA4C-B970-E1D44575BC93}"/>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282888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3C8B-3915-2947-8A70-9EC2916C622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4089A0A-ABBE-0047-9490-904650BB3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886B647-850D-F644-92F4-2AE0F18A0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001236-BAB8-E747-8CD3-7CBA4FC9DDCF}"/>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6" name="Footer Placeholder 5">
            <a:extLst>
              <a:ext uri="{FF2B5EF4-FFF2-40B4-BE49-F238E27FC236}">
                <a16:creationId xmlns:a16="http://schemas.microsoft.com/office/drawing/2014/main" id="{C4C48612-1158-2D41-B4C2-DFC3CDBD0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D41D0E-B115-2243-84A4-B914C4802E46}"/>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675123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5D9A-F183-FA40-B5FD-546DA0C666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86004DC-70E3-6942-B514-56D3DACA09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B96C9E-49DE-BF4A-9AF5-80AD5C73C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68B2F74-16C5-3543-AA94-DEE1ADFA60B3}"/>
              </a:ext>
            </a:extLst>
          </p:cNvPr>
          <p:cNvSpPr>
            <a:spLocks noGrp="1"/>
          </p:cNvSpPr>
          <p:nvPr>
            <p:ph type="dt" sz="half" idx="10"/>
          </p:nvPr>
        </p:nvSpPr>
        <p:spPr/>
        <p:txBody>
          <a:bodyPr/>
          <a:lstStyle/>
          <a:p>
            <a:fld id="{893FE01F-4EA3-764E-9B85-14CFFC91A5BA}" type="datetimeFigureOut">
              <a:rPr lang="en-US" smtClean="0"/>
              <a:t>11/21/20</a:t>
            </a:fld>
            <a:endParaRPr lang="en-US"/>
          </a:p>
        </p:txBody>
      </p:sp>
      <p:sp>
        <p:nvSpPr>
          <p:cNvPr id="6" name="Footer Placeholder 5">
            <a:extLst>
              <a:ext uri="{FF2B5EF4-FFF2-40B4-BE49-F238E27FC236}">
                <a16:creationId xmlns:a16="http://schemas.microsoft.com/office/drawing/2014/main" id="{9819C63E-D73E-7A49-808C-7E3BD6798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689DD-C811-1243-A08A-1B89B89538DA}"/>
              </a:ext>
            </a:extLst>
          </p:cNvPr>
          <p:cNvSpPr>
            <a:spLocks noGrp="1"/>
          </p:cNvSpPr>
          <p:nvPr>
            <p:ph type="sldNum" sz="quarter" idx="12"/>
          </p:nvPr>
        </p:nvSpPr>
        <p:spPr/>
        <p:txBody>
          <a:bodyPr/>
          <a:lstStyle/>
          <a:p>
            <a:fld id="{CF4BC7AE-B119-A045-99EB-F4E4ED9229A2}" type="slidenum">
              <a:rPr lang="en-US" smtClean="0"/>
              <a:t>‹#›</a:t>
            </a:fld>
            <a:endParaRPr lang="en-US"/>
          </a:p>
        </p:txBody>
      </p:sp>
    </p:spTree>
    <p:extLst>
      <p:ext uri="{BB962C8B-B14F-4D97-AF65-F5344CB8AC3E}">
        <p14:creationId xmlns:p14="http://schemas.microsoft.com/office/powerpoint/2010/main" val="2561383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20306-A158-C944-A4BE-048568FD46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6FA4771-146B-6849-9FFD-A18DA147D1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637B01-CE72-E048-A8F4-26F91AF2A1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FE01F-4EA3-764E-9B85-14CFFC91A5BA}" type="datetimeFigureOut">
              <a:rPr lang="en-US" smtClean="0"/>
              <a:t>11/21/20</a:t>
            </a:fld>
            <a:endParaRPr lang="en-US"/>
          </a:p>
        </p:txBody>
      </p:sp>
      <p:sp>
        <p:nvSpPr>
          <p:cNvPr id="5" name="Footer Placeholder 4">
            <a:extLst>
              <a:ext uri="{FF2B5EF4-FFF2-40B4-BE49-F238E27FC236}">
                <a16:creationId xmlns:a16="http://schemas.microsoft.com/office/drawing/2014/main" id="{0E0A28F4-CB4E-E341-A6E4-268AFDE864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F63729-828F-4847-BC71-911CBCB05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BC7AE-B119-A045-99EB-F4E4ED9229A2}" type="slidenum">
              <a:rPr lang="en-US" smtClean="0"/>
              <a:t>‹#›</a:t>
            </a:fld>
            <a:endParaRPr lang="en-US"/>
          </a:p>
        </p:txBody>
      </p:sp>
    </p:spTree>
    <p:extLst>
      <p:ext uri="{BB962C8B-B14F-4D97-AF65-F5344CB8AC3E}">
        <p14:creationId xmlns:p14="http://schemas.microsoft.com/office/powerpoint/2010/main" val="3394566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83A0-AA97-6943-A0A0-677628661A9B}"/>
              </a:ext>
            </a:extLst>
          </p:cNvPr>
          <p:cNvSpPr>
            <a:spLocks noGrp="1"/>
          </p:cNvSpPr>
          <p:nvPr>
            <p:ph type="ctrTitle"/>
          </p:nvPr>
        </p:nvSpPr>
        <p:spPr/>
        <p:txBody>
          <a:bodyPr/>
          <a:lstStyle/>
          <a:p>
            <a:r>
              <a:rPr lang="en-IN" dirty="0"/>
              <a:t>Kaggle </a:t>
            </a:r>
            <a:r>
              <a:rPr lang="en-IN" dirty="0" err="1"/>
              <a:t>Fruits&amp;Vegetables</a:t>
            </a:r>
            <a:br>
              <a:rPr lang="en-IN" dirty="0"/>
            </a:br>
            <a:r>
              <a:rPr lang="en-IN"/>
              <a:t>Data Analysis &amp; Visualization</a:t>
            </a:r>
            <a:endParaRPr lang="en-US" dirty="0"/>
          </a:p>
        </p:txBody>
      </p:sp>
      <p:sp>
        <p:nvSpPr>
          <p:cNvPr id="3" name="Subtitle 2">
            <a:extLst>
              <a:ext uri="{FF2B5EF4-FFF2-40B4-BE49-F238E27FC236}">
                <a16:creationId xmlns:a16="http://schemas.microsoft.com/office/drawing/2014/main" id="{EDBC5A34-CF8F-DF48-AB6A-56FCF42D8E74}"/>
              </a:ext>
            </a:extLst>
          </p:cNvPr>
          <p:cNvSpPr>
            <a:spLocks noGrp="1"/>
          </p:cNvSpPr>
          <p:nvPr>
            <p:ph type="subTitle" idx="1"/>
          </p:nvPr>
        </p:nvSpPr>
        <p:spPr/>
        <p:txBody>
          <a:bodyPr>
            <a:normAutofit/>
          </a:bodyPr>
          <a:lstStyle/>
          <a:p>
            <a:r>
              <a:rPr lang="en-IN" dirty="0"/>
              <a:t>Kaggle </a:t>
            </a:r>
            <a:r>
              <a:rPr lang="en-IN" dirty="0" err="1"/>
              <a:t>Fruits&amp;Vegetables</a:t>
            </a:r>
            <a:r>
              <a:rPr lang="en-IN" dirty="0"/>
              <a:t> dataset contains 15 categories/classes.</a:t>
            </a:r>
            <a:endParaRPr lang="en-US" dirty="0"/>
          </a:p>
        </p:txBody>
      </p:sp>
    </p:spTree>
    <p:extLst>
      <p:ext uri="{BB962C8B-B14F-4D97-AF65-F5344CB8AC3E}">
        <p14:creationId xmlns:p14="http://schemas.microsoft.com/office/powerpoint/2010/main" val="1130657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BEE9D-0C35-2440-B5EA-B4F8AAE4CB54}"/>
              </a:ext>
            </a:extLst>
          </p:cNvPr>
          <p:cNvSpPr>
            <a:spLocks noGrp="1"/>
          </p:cNvSpPr>
          <p:nvPr>
            <p:ph type="title"/>
          </p:nvPr>
        </p:nvSpPr>
        <p:spPr/>
        <p:txBody>
          <a:bodyPr/>
          <a:lstStyle/>
          <a:p>
            <a:r>
              <a:rPr lang="en-IN" dirty="0"/>
              <a:t>Plotting an image from the dataset</a:t>
            </a:r>
            <a:endParaRPr lang="en-US" dirty="0"/>
          </a:p>
        </p:txBody>
      </p:sp>
      <p:pic>
        <p:nvPicPr>
          <p:cNvPr id="4" name="Content Placeholder 3">
            <a:extLst>
              <a:ext uri="{FF2B5EF4-FFF2-40B4-BE49-F238E27FC236}">
                <a16:creationId xmlns:a16="http://schemas.microsoft.com/office/drawing/2014/main" id="{DF141ED0-162A-7D4D-AD34-04539AB7AA0C}"/>
              </a:ext>
            </a:extLst>
          </p:cNvPr>
          <p:cNvPicPr>
            <a:picLocks noGrp="1" noChangeAspect="1"/>
          </p:cNvPicPr>
          <p:nvPr>
            <p:ph idx="1"/>
          </p:nvPr>
        </p:nvPicPr>
        <p:blipFill>
          <a:blip r:embed="rId2"/>
          <a:stretch>
            <a:fillRect/>
          </a:stretch>
        </p:blipFill>
        <p:spPr>
          <a:xfrm>
            <a:off x="670278" y="1828800"/>
            <a:ext cx="4191000" cy="3200400"/>
          </a:xfrm>
          <a:prstGeom prst="rect">
            <a:avLst/>
          </a:prstGeom>
        </p:spPr>
      </p:pic>
      <p:sp>
        <p:nvSpPr>
          <p:cNvPr id="6" name="TextBox 5">
            <a:extLst>
              <a:ext uri="{FF2B5EF4-FFF2-40B4-BE49-F238E27FC236}">
                <a16:creationId xmlns:a16="http://schemas.microsoft.com/office/drawing/2014/main" id="{1168D12F-A69D-4641-BA71-BE08402DD10F}"/>
              </a:ext>
            </a:extLst>
          </p:cNvPr>
          <p:cNvSpPr txBox="1"/>
          <p:nvPr/>
        </p:nvSpPr>
        <p:spPr>
          <a:xfrm>
            <a:off x="948266" y="5449900"/>
            <a:ext cx="6615785" cy="369332"/>
          </a:xfrm>
          <a:prstGeom prst="rect">
            <a:avLst/>
          </a:prstGeom>
          <a:noFill/>
        </p:spPr>
        <p:txBody>
          <a:bodyPr wrap="none" rtlCol="0">
            <a:spAutoFit/>
          </a:bodyPr>
          <a:lstStyle/>
          <a:p>
            <a:r>
              <a:rPr lang="en-IN" dirty="0"/>
              <a:t>So, the size of every single image in the dataset is (480, 640, 3) pixels.</a:t>
            </a:r>
            <a:endParaRPr lang="en-US" dirty="0"/>
          </a:p>
        </p:txBody>
      </p:sp>
      <p:sp>
        <p:nvSpPr>
          <p:cNvPr id="7" name="TextBox 6">
            <a:extLst>
              <a:ext uri="{FF2B5EF4-FFF2-40B4-BE49-F238E27FC236}">
                <a16:creationId xmlns:a16="http://schemas.microsoft.com/office/drawing/2014/main" id="{466B1014-A79C-A842-A1FB-F457825F58C6}"/>
              </a:ext>
            </a:extLst>
          </p:cNvPr>
          <p:cNvSpPr txBox="1"/>
          <p:nvPr/>
        </p:nvSpPr>
        <p:spPr>
          <a:xfrm>
            <a:off x="1045633" y="1575078"/>
            <a:ext cx="1541319" cy="369332"/>
          </a:xfrm>
          <a:prstGeom prst="rect">
            <a:avLst/>
          </a:prstGeom>
          <a:noFill/>
        </p:spPr>
        <p:txBody>
          <a:bodyPr wrap="none" rtlCol="0">
            <a:spAutoFit/>
          </a:bodyPr>
          <a:lstStyle/>
          <a:p>
            <a:r>
              <a:rPr lang="en-IN" dirty="0"/>
              <a:t>This is a “gala”</a:t>
            </a:r>
          </a:p>
        </p:txBody>
      </p:sp>
    </p:spTree>
    <p:extLst>
      <p:ext uri="{BB962C8B-B14F-4D97-AF65-F5344CB8AC3E}">
        <p14:creationId xmlns:p14="http://schemas.microsoft.com/office/powerpoint/2010/main" val="137968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6CD84-B430-AC48-A5DD-59FF8C863245}"/>
              </a:ext>
            </a:extLst>
          </p:cNvPr>
          <p:cNvSpPr>
            <a:spLocks noGrp="1"/>
          </p:cNvSpPr>
          <p:nvPr>
            <p:ph type="title"/>
          </p:nvPr>
        </p:nvSpPr>
        <p:spPr/>
        <p:txBody>
          <a:bodyPr/>
          <a:lstStyle/>
          <a:p>
            <a:r>
              <a:rPr lang="en-IN" b="1" dirty="0"/>
              <a:t>Actual information of the dataset (train)</a:t>
            </a:r>
            <a:endParaRPr lang="en-US" dirty="0"/>
          </a:p>
        </p:txBody>
      </p:sp>
      <p:sp>
        <p:nvSpPr>
          <p:cNvPr id="3" name="Content Placeholder 2">
            <a:extLst>
              <a:ext uri="{FF2B5EF4-FFF2-40B4-BE49-F238E27FC236}">
                <a16:creationId xmlns:a16="http://schemas.microsoft.com/office/drawing/2014/main" id="{A7EEA07C-2727-784D-8F39-C368C3BF74B3}"/>
              </a:ext>
            </a:extLst>
          </p:cNvPr>
          <p:cNvSpPr>
            <a:spLocks noGrp="1"/>
          </p:cNvSpPr>
          <p:nvPr>
            <p:ph idx="1"/>
          </p:nvPr>
        </p:nvSpPr>
        <p:spPr/>
        <p:txBody>
          <a:bodyPr/>
          <a:lstStyle/>
          <a:p>
            <a:r>
              <a:rPr lang="en-US" dirty="0"/>
              <a:t>In train dataset, </a:t>
            </a:r>
            <a:r>
              <a:rPr lang="en-IN" dirty="0"/>
              <a:t>we found 5658 images belonging to 15 classes.</a:t>
            </a:r>
          </a:p>
          <a:p>
            <a:r>
              <a:rPr lang="en-IN" dirty="0"/>
              <a:t>representing number of images of each class in train dataset.</a:t>
            </a:r>
          </a:p>
          <a:p>
            <a:endParaRPr lang="en-US" dirty="0"/>
          </a:p>
        </p:txBody>
      </p:sp>
      <p:pic>
        <p:nvPicPr>
          <p:cNvPr id="4" name="Picture 3">
            <a:extLst>
              <a:ext uri="{FF2B5EF4-FFF2-40B4-BE49-F238E27FC236}">
                <a16:creationId xmlns:a16="http://schemas.microsoft.com/office/drawing/2014/main" id="{27A72FEB-63AF-8942-9598-40AB06B36222}"/>
              </a:ext>
            </a:extLst>
          </p:cNvPr>
          <p:cNvPicPr>
            <a:picLocks noChangeAspect="1"/>
          </p:cNvPicPr>
          <p:nvPr/>
        </p:nvPicPr>
        <p:blipFill>
          <a:blip r:embed="rId2"/>
          <a:stretch>
            <a:fillRect/>
          </a:stretch>
        </p:blipFill>
        <p:spPr>
          <a:xfrm>
            <a:off x="564444" y="3135489"/>
            <a:ext cx="6842886" cy="2791178"/>
          </a:xfrm>
          <a:prstGeom prst="rect">
            <a:avLst/>
          </a:prstGeom>
        </p:spPr>
      </p:pic>
      <p:pic>
        <p:nvPicPr>
          <p:cNvPr id="6" name="Picture 5">
            <a:extLst>
              <a:ext uri="{FF2B5EF4-FFF2-40B4-BE49-F238E27FC236}">
                <a16:creationId xmlns:a16="http://schemas.microsoft.com/office/drawing/2014/main" id="{D0FFB233-12C1-EF4A-8FCE-A4D9354C2034}"/>
              </a:ext>
            </a:extLst>
          </p:cNvPr>
          <p:cNvPicPr>
            <a:picLocks noChangeAspect="1"/>
          </p:cNvPicPr>
          <p:nvPr/>
        </p:nvPicPr>
        <p:blipFill>
          <a:blip r:embed="rId3"/>
          <a:stretch>
            <a:fillRect/>
          </a:stretch>
        </p:blipFill>
        <p:spPr>
          <a:xfrm>
            <a:off x="6014633" y="2765403"/>
            <a:ext cx="7294489" cy="4002286"/>
          </a:xfrm>
          <a:prstGeom prst="rect">
            <a:avLst/>
          </a:prstGeom>
        </p:spPr>
      </p:pic>
    </p:spTree>
    <p:extLst>
      <p:ext uri="{BB962C8B-B14F-4D97-AF65-F5344CB8AC3E}">
        <p14:creationId xmlns:p14="http://schemas.microsoft.com/office/powerpoint/2010/main" val="410076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37D5A-C97B-A34D-A6E5-0320868F218B}"/>
              </a:ext>
            </a:extLst>
          </p:cNvPr>
          <p:cNvSpPr>
            <a:spLocks noGrp="1"/>
          </p:cNvSpPr>
          <p:nvPr>
            <p:ph type="title"/>
          </p:nvPr>
        </p:nvSpPr>
        <p:spPr/>
        <p:txBody>
          <a:bodyPr/>
          <a:lstStyle/>
          <a:p>
            <a:r>
              <a:rPr lang="en-IN" b="1" dirty="0"/>
              <a:t>Actual information of the actual test dataset</a:t>
            </a:r>
            <a:endParaRPr lang="en-US" dirty="0"/>
          </a:p>
        </p:txBody>
      </p:sp>
      <p:sp>
        <p:nvSpPr>
          <p:cNvPr id="3" name="Content Placeholder 2">
            <a:extLst>
              <a:ext uri="{FF2B5EF4-FFF2-40B4-BE49-F238E27FC236}">
                <a16:creationId xmlns:a16="http://schemas.microsoft.com/office/drawing/2014/main" id="{62ACDF13-55C2-CB41-880D-0B94C4CBD299}"/>
              </a:ext>
            </a:extLst>
          </p:cNvPr>
          <p:cNvSpPr>
            <a:spLocks noGrp="1"/>
          </p:cNvSpPr>
          <p:nvPr>
            <p:ph idx="1"/>
          </p:nvPr>
        </p:nvSpPr>
        <p:spPr/>
        <p:txBody>
          <a:bodyPr/>
          <a:lstStyle/>
          <a:p>
            <a:r>
              <a:rPr lang="en-US" dirty="0"/>
              <a:t>In test dataset, </a:t>
            </a:r>
            <a:r>
              <a:rPr lang="en-IN" dirty="0"/>
              <a:t>we found 135 images belonging to 15 classes.</a:t>
            </a:r>
          </a:p>
          <a:p>
            <a:r>
              <a:rPr lang="en-IN" dirty="0"/>
              <a:t>representing number of images of each class in actual test dataset.</a:t>
            </a:r>
          </a:p>
          <a:p>
            <a:endParaRPr lang="en-US" dirty="0"/>
          </a:p>
        </p:txBody>
      </p:sp>
      <p:pic>
        <p:nvPicPr>
          <p:cNvPr id="4" name="Picture 3">
            <a:extLst>
              <a:ext uri="{FF2B5EF4-FFF2-40B4-BE49-F238E27FC236}">
                <a16:creationId xmlns:a16="http://schemas.microsoft.com/office/drawing/2014/main" id="{77A4A5B9-0E10-454D-A4B3-0E06B87D62D6}"/>
              </a:ext>
            </a:extLst>
          </p:cNvPr>
          <p:cNvPicPr>
            <a:picLocks noChangeAspect="1"/>
          </p:cNvPicPr>
          <p:nvPr/>
        </p:nvPicPr>
        <p:blipFill>
          <a:blip r:embed="rId2"/>
          <a:stretch>
            <a:fillRect/>
          </a:stretch>
        </p:blipFill>
        <p:spPr>
          <a:xfrm>
            <a:off x="309580" y="3054057"/>
            <a:ext cx="7236258" cy="2951632"/>
          </a:xfrm>
          <a:prstGeom prst="rect">
            <a:avLst/>
          </a:prstGeom>
        </p:spPr>
      </p:pic>
      <p:pic>
        <p:nvPicPr>
          <p:cNvPr id="5" name="Picture 4">
            <a:extLst>
              <a:ext uri="{FF2B5EF4-FFF2-40B4-BE49-F238E27FC236}">
                <a16:creationId xmlns:a16="http://schemas.microsoft.com/office/drawing/2014/main" id="{D4A03771-8949-2A49-BE41-1D7140C238B4}"/>
              </a:ext>
            </a:extLst>
          </p:cNvPr>
          <p:cNvPicPr>
            <a:picLocks noChangeAspect="1"/>
          </p:cNvPicPr>
          <p:nvPr/>
        </p:nvPicPr>
        <p:blipFill>
          <a:blip r:embed="rId3"/>
          <a:stretch>
            <a:fillRect/>
          </a:stretch>
        </p:blipFill>
        <p:spPr>
          <a:xfrm>
            <a:off x="5967749" y="2872648"/>
            <a:ext cx="7027014" cy="3855530"/>
          </a:xfrm>
          <a:prstGeom prst="rect">
            <a:avLst/>
          </a:prstGeom>
        </p:spPr>
      </p:pic>
    </p:spTree>
    <p:extLst>
      <p:ext uri="{BB962C8B-B14F-4D97-AF65-F5344CB8AC3E}">
        <p14:creationId xmlns:p14="http://schemas.microsoft.com/office/powerpoint/2010/main" val="160621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D980-7798-CE4E-A40F-9F33E5AB9DB7}"/>
              </a:ext>
            </a:extLst>
          </p:cNvPr>
          <p:cNvSpPr>
            <a:spLocks noGrp="1"/>
          </p:cNvSpPr>
          <p:nvPr>
            <p:ph type="title"/>
          </p:nvPr>
        </p:nvSpPr>
        <p:spPr/>
        <p:txBody>
          <a:bodyPr>
            <a:normAutofit fontScale="90000"/>
          </a:bodyPr>
          <a:lstStyle/>
          <a:p>
            <a:r>
              <a:rPr lang="en-IN" b="1" dirty="0"/>
              <a:t>Predicted information of the test dataset (using a Pretrained </a:t>
            </a:r>
            <a:r>
              <a:rPr lang="en-IN" b="1" dirty="0" err="1"/>
              <a:t>Keras</a:t>
            </a:r>
            <a:r>
              <a:rPr lang="en-IN" b="1" dirty="0"/>
              <a:t> CNN Model i.e. InceptionV3)</a:t>
            </a:r>
            <a:endParaRPr lang="en-US" b="1" dirty="0"/>
          </a:p>
        </p:txBody>
      </p:sp>
      <p:sp>
        <p:nvSpPr>
          <p:cNvPr id="3" name="Content Placeholder 2">
            <a:extLst>
              <a:ext uri="{FF2B5EF4-FFF2-40B4-BE49-F238E27FC236}">
                <a16:creationId xmlns:a16="http://schemas.microsoft.com/office/drawing/2014/main" id="{077397B7-EF58-364A-A4F3-15D93ACC7419}"/>
              </a:ext>
            </a:extLst>
          </p:cNvPr>
          <p:cNvSpPr>
            <a:spLocks noGrp="1"/>
          </p:cNvSpPr>
          <p:nvPr>
            <p:ph idx="1"/>
          </p:nvPr>
        </p:nvSpPr>
        <p:spPr>
          <a:xfrm>
            <a:off x="694267" y="1817512"/>
            <a:ext cx="10803468" cy="4831644"/>
          </a:xfrm>
        </p:spPr>
        <p:txBody>
          <a:bodyPr>
            <a:normAutofit fontScale="70000" lnSpcReduction="20000"/>
          </a:bodyPr>
          <a:lstStyle/>
          <a:p>
            <a:r>
              <a:rPr lang="en-IN" dirty="0"/>
              <a:t>Test loss and Test accuracy over time.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Notice that the test loss fluctuated throughout the time (epochs). Besides, test loss peaked at epoch 6.</a:t>
            </a:r>
          </a:p>
          <a:p>
            <a:r>
              <a:rPr lang="en-IN" dirty="0"/>
              <a:t>Even though test accuracy remains roughly between 74% and 86%. This suggests our model begins overfitting around then, and best performance would have been achieved if we had stopped early around then. Nevertheless, our accuracy would not have likely been above 86%, and probably lower down. </a:t>
            </a:r>
            <a:endParaRPr lang="en-US" dirty="0"/>
          </a:p>
        </p:txBody>
      </p:sp>
      <p:pic>
        <p:nvPicPr>
          <p:cNvPr id="7" name="Picture 6">
            <a:extLst>
              <a:ext uri="{FF2B5EF4-FFF2-40B4-BE49-F238E27FC236}">
                <a16:creationId xmlns:a16="http://schemas.microsoft.com/office/drawing/2014/main" id="{E2360F4E-4863-774A-8FA9-2CD7D29C9239}"/>
              </a:ext>
            </a:extLst>
          </p:cNvPr>
          <p:cNvPicPr>
            <a:picLocks noChangeAspect="1"/>
          </p:cNvPicPr>
          <p:nvPr/>
        </p:nvPicPr>
        <p:blipFill>
          <a:blip r:embed="rId2"/>
          <a:stretch>
            <a:fillRect/>
          </a:stretch>
        </p:blipFill>
        <p:spPr>
          <a:xfrm>
            <a:off x="694266" y="2069753"/>
            <a:ext cx="9152913" cy="2718494"/>
          </a:xfrm>
          <a:prstGeom prst="rect">
            <a:avLst/>
          </a:prstGeom>
        </p:spPr>
      </p:pic>
    </p:spTree>
    <p:extLst>
      <p:ext uri="{BB962C8B-B14F-4D97-AF65-F5344CB8AC3E}">
        <p14:creationId xmlns:p14="http://schemas.microsoft.com/office/powerpoint/2010/main" val="63395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A8F9-56C0-3B4B-BA71-10F321F9F0C3}"/>
              </a:ext>
            </a:extLst>
          </p:cNvPr>
          <p:cNvSpPr>
            <a:spLocks noGrp="1"/>
          </p:cNvSpPr>
          <p:nvPr>
            <p:ph type="title"/>
          </p:nvPr>
        </p:nvSpPr>
        <p:spPr/>
        <p:txBody>
          <a:bodyPr/>
          <a:lstStyle/>
          <a:p>
            <a:r>
              <a:rPr lang="en-IN" b="1" dirty="0"/>
              <a:t>Predicted information of the dataset (test)</a:t>
            </a:r>
            <a:endParaRPr lang="en-US" dirty="0"/>
          </a:p>
        </p:txBody>
      </p:sp>
      <p:sp>
        <p:nvSpPr>
          <p:cNvPr id="3" name="Content Placeholder 2">
            <a:extLst>
              <a:ext uri="{FF2B5EF4-FFF2-40B4-BE49-F238E27FC236}">
                <a16:creationId xmlns:a16="http://schemas.microsoft.com/office/drawing/2014/main" id="{6B788ED5-8925-B043-AF15-74082F619A6A}"/>
              </a:ext>
            </a:extLst>
          </p:cNvPr>
          <p:cNvSpPr>
            <a:spLocks noGrp="1"/>
          </p:cNvSpPr>
          <p:nvPr>
            <p:ph idx="1"/>
          </p:nvPr>
        </p:nvSpPr>
        <p:spPr/>
        <p:txBody>
          <a:bodyPr/>
          <a:lstStyle/>
          <a:p>
            <a:r>
              <a:rPr lang="en-IN" dirty="0"/>
              <a:t>representing number of images of each class in predicted test dataset.</a:t>
            </a:r>
          </a:p>
          <a:p>
            <a:endParaRPr lang="en-IN" dirty="0"/>
          </a:p>
          <a:p>
            <a:endParaRPr lang="en-US" dirty="0"/>
          </a:p>
        </p:txBody>
      </p:sp>
      <p:pic>
        <p:nvPicPr>
          <p:cNvPr id="4" name="Picture 3">
            <a:extLst>
              <a:ext uri="{FF2B5EF4-FFF2-40B4-BE49-F238E27FC236}">
                <a16:creationId xmlns:a16="http://schemas.microsoft.com/office/drawing/2014/main" id="{E4E1ED91-5AFB-A346-8D17-AF0BD09D50AD}"/>
              </a:ext>
            </a:extLst>
          </p:cNvPr>
          <p:cNvPicPr>
            <a:picLocks noChangeAspect="1"/>
          </p:cNvPicPr>
          <p:nvPr/>
        </p:nvPicPr>
        <p:blipFill>
          <a:blip r:embed="rId2"/>
          <a:stretch>
            <a:fillRect/>
          </a:stretch>
        </p:blipFill>
        <p:spPr>
          <a:xfrm>
            <a:off x="474134" y="2918030"/>
            <a:ext cx="7237634" cy="2952193"/>
          </a:xfrm>
          <a:prstGeom prst="rect">
            <a:avLst/>
          </a:prstGeom>
        </p:spPr>
      </p:pic>
      <p:pic>
        <p:nvPicPr>
          <p:cNvPr id="5" name="Picture 4">
            <a:extLst>
              <a:ext uri="{FF2B5EF4-FFF2-40B4-BE49-F238E27FC236}">
                <a16:creationId xmlns:a16="http://schemas.microsoft.com/office/drawing/2014/main" id="{D7FFB882-997B-CC47-982A-2C6A38436164}"/>
              </a:ext>
            </a:extLst>
          </p:cNvPr>
          <p:cNvPicPr>
            <a:picLocks noChangeAspect="1"/>
          </p:cNvPicPr>
          <p:nvPr/>
        </p:nvPicPr>
        <p:blipFill>
          <a:blip r:embed="rId3"/>
          <a:stretch>
            <a:fillRect/>
          </a:stretch>
        </p:blipFill>
        <p:spPr>
          <a:xfrm>
            <a:off x="5666565" y="2296914"/>
            <a:ext cx="8312947" cy="4561086"/>
          </a:xfrm>
          <a:prstGeom prst="rect">
            <a:avLst/>
          </a:prstGeom>
        </p:spPr>
      </p:pic>
    </p:spTree>
    <p:extLst>
      <p:ext uri="{BB962C8B-B14F-4D97-AF65-F5344CB8AC3E}">
        <p14:creationId xmlns:p14="http://schemas.microsoft.com/office/powerpoint/2010/main" val="1416868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1F87-F4F3-B445-BD9A-D65D6A9FE11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86131F5-7F68-494A-959F-6D09E044AA38}"/>
              </a:ext>
            </a:extLst>
          </p:cNvPr>
          <p:cNvSpPr>
            <a:spLocks noGrp="1"/>
          </p:cNvSpPr>
          <p:nvPr>
            <p:ph idx="1"/>
          </p:nvPr>
        </p:nvSpPr>
        <p:spPr/>
        <p:txBody>
          <a:bodyPr>
            <a:normAutofit fontScale="92500"/>
          </a:bodyPr>
          <a:lstStyle/>
          <a:p>
            <a:r>
              <a:rPr lang="en-IN" dirty="0"/>
              <a:t>Therefore, </a:t>
            </a:r>
            <a:r>
              <a:rPr lang="en-IN" b="1" dirty="0"/>
              <a:t>gala</a:t>
            </a:r>
            <a:r>
              <a:rPr lang="en-IN" dirty="0"/>
              <a:t>, </a:t>
            </a:r>
            <a:r>
              <a:rPr lang="en-IN" b="1" dirty="0"/>
              <a:t>golden</a:t>
            </a:r>
            <a:r>
              <a:rPr lang="en-IN" dirty="0"/>
              <a:t>, </a:t>
            </a:r>
            <a:r>
              <a:rPr lang="en-IN" b="1" dirty="0" err="1"/>
              <a:t>granny_smith</a:t>
            </a:r>
            <a:r>
              <a:rPr lang="en-IN" dirty="0"/>
              <a:t>, </a:t>
            </a:r>
            <a:r>
              <a:rPr lang="en-IN" b="1" dirty="0"/>
              <a:t>mandarin</a:t>
            </a:r>
            <a:r>
              <a:rPr lang="en-IN" dirty="0"/>
              <a:t>, </a:t>
            </a:r>
            <a:r>
              <a:rPr lang="en-IN" b="1" dirty="0"/>
              <a:t>orange</a:t>
            </a:r>
            <a:r>
              <a:rPr lang="en-IN" dirty="0"/>
              <a:t>, </a:t>
            </a:r>
            <a:r>
              <a:rPr lang="en-IN" b="1" dirty="0" err="1"/>
              <a:t>pepper_red</a:t>
            </a:r>
            <a:r>
              <a:rPr lang="en-IN" dirty="0"/>
              <a:t>, &amp; </a:t>
            </a:r>
            <a:r>
              <a:rPr lang="en-IN" b="1" dirty="0" err="1"/>
              <a:t>tomato_plum</a:t>
            </a:r>
            <a:r>
              <a:rPr lang="en-IN" b="1" dirty="0"/>
              <a:t> </a:t>
            </a:r>
            <a:r>
              <a:rPr lang="en-IN" dirty="0"/>
              <a:t>are predicted exactly in the same proportion as they were present in actual test dataset.</a:t>
            </a:r>
          </a:p>
          <a:p>
            <a:r>
              <a:rPr lang="en-IN" dirty="0"/>
              <a:t>The actual proportion of every image class in test dataset was 6.7%.</a:t>
            </a:r>
          </a:p>
          <a:p>
            <a:r>
              <a:rPr lang="en-IN" dirty="0"/>
              <a:t>Classes </a:t>
            </a:r>
            <a:r>
              <a:rPr lang="en-IN" b="1" dirty="0" err="1"/>
              <a:t>grapefruit_yellow</a:t>
            </a:r>
            <a:r>
              <a:rPr lang="en-IN" dirty="0"/>
              <a:t>, </a:t>
            </a:r>
            <a:r>
              <a:rPr lang="en-IN" b="1" dirty="0"/>
              <a:t>sultana</a:t>
            </a:r>
            <a:r>
              <a:rPr lang="en-IN" dirty="0"/>
              <a:t>, </a:t>
            </a:r>
            <a:r>
              <a:rPr lang="en-IN" b="1" dirty="0" err="1"/>
              <a:t>cucumber_prickly</a:t>
            </a:r>
            <a:r>
              <a:rPr lang="en-IN" dirty="0"/>
              <a:t>, &amp; </a:t>
            </a:r>
            <a:r>
              <a:rPr lang="en-IN" b="1" dirty="0"/>
              <a:t>bananas</a:t>
            </a:r>
            <a:r>
              <a:rPr lang="en-IN" dirty="0"/>
              <a:t> are predicted in much more proportion then their actual proportion (6.7%).</a:t>
            </a:r>
          </a:p>
          <a:p>
            <a:r>
              <a:rPr lang="en-IN" dirty="0"/>
              <a:t>However, </a:t>
            </a:r>
            <a:r>
              <a:rPr lang="en-IN" b="1" dirty="0" err="1"/>
              <a:t>grape_black</a:t>
            </a:r>
            <a:r>
              <a:rPr lang="en-IN" dirty="0"/>
              <a:t>, </a:t>
            </a:r>
            <a:r>
              <a:rPr lang="en-IN" b="1" dirty="0"/>
              <a:t>lemon</a:t>
            </a:r>
            <a:r>
              <a:rPr lang="en-IN" dirty="0"/>
              <a:t>, &amp; </a:t>
            </a:r>
            <a:r>
              <a:rPr lang="en-IN" b="1" dirty="0" err="1"/>
              <a:t>pepper_yellow</a:t>
            </a:r>
            <a:r>
              <a:rPr lang="en-IN" b="1" dirty="0"/>
              <a:t> </a:t>
            </a:r>
            <a:r>
              <a:rPr lang="en-IN" dirty="0"/>
              <a:t>are predicted in comparatively less proportion as per the actual one i.e. 6.7%.</a:t>
            </a:r>
          </a:p>
          <a:p>
            <a:r>
              <a:rPr lang="en-IN" dirty="0"/>
              <a:t>Not even a single image is predicted as </a:t>
            </a:r>
            <a:r>
              <a:rPr lang="en-IN" b="1" dirty="0" err="1"/>
              <a:t>lady_fingers</a:t>
            </a:r>
            <a:r>
              <a:rPr lang="en-IN" b="1" dirty="0"/>
              <a:t> </a:t>
            </a:r>
            <a:r>
              <a:rPr lang="en-IN" dirty="0"/>
              <a:t>means it's hard to predict </a:t>
            </a:r>
            <a:r>
              <a:rPr lang="en-IN" b="1" dirty="0" err="1"/>
              <a:t>lady_fingers</a:t>
            </a:r>
            <a:r>
              <a:rPr lang="en-IN" dirty="0"/>
              <a:t>, </a:t>
            </a:r>
            <a:r>
              <a:rPr lang="en-IN" b="1" dirty="0"/>
              <a:t>lemon</a:t>
            </a:r>
            <a:r>
              <a:rPr lang="en-IN" dirty="0"/>
              <a:t>, &amp; </a:t>
            </a:r>
            <a:r>
              <a:rPr lang="en-IN" b="1" dirty="0" err="1"/>
              <a:t>grape_black</a:t>
            </a:r>
            <a:r>
              <a:rPr lang="en-IN" b="1" dirty="0"/>
              <a:t> </a:t>
            </a:r>
            <a:r>
              <a:rPr lang="en-IN" dirty="0"/>
              <a:t>correctly.</a:t>
            </a:r>
          </a:p>
          <a:p>
            <a:endParaRPr lang="en-US" dirty="0"/>
          </a:p>
        </p:txBody>
      </p:sp>
    </p:spTree>
    <p:extLst>
      <p:ext uri="{BB962C8B-B14F-4D97-AF65-F5344CB8AC3E}">
        <p14:creationId xmlns:p14="http://schemas.microsoft.com/office/powerpoint/2010/main" val="3782510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373</Words>
  <Application>Microsoft Macintosh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Kaggle Fruits&amp;Vegetables Data Analysis &amp; Visualization</vt:lpstr>
      <vt:lpstr>Plotting an image from the dataset</vt:lpstr>
      <vt:lpstr>Actual information of the dataset (train)</vt:lpstr>
      <vt:lpstr>Actual information of the actual test dataset</vt:lpstr>
      <vt:lpstr>Predicted information of the test dataset (using a Pretrained Keras CNN Model i.e. InceptionV3)</vt:lpstr>
      <vt:lpstr>Predicted information of the dataset (test)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Kaggle Fruits&amp;Vegetables Data Visualization</dc:title>
  <dc:creator>rohitmanral777@gmail.com</dc:creator>
  <cp:lastModifiedBy>rohitmanral777@gmail.com</cp:lastModifiedBy>
  <cp:revision>14</cp:revision>
  <dcterms:created xsi:type="dcterms:W3CDTF">2020-07-30T06:41:25Z</dcterms:created>
  <dcterms:modified xsi:type="dcterms:W3CDTF">2020-11-21T09:18:06Z</dcterms:modified>
</cp:coreProperties>
</file>